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429" r:id="rId3"/>
    <p:sldId id="430" r:id="rId4"/>
    <p:sldId id="431" r:id="rId5"/>
    <p:sldId id="432" r:id="rId6"/>
    <p:sldId id="262" r:id="rId7"/>
    <p:sldId id="263" r:id="rId8"/>
    <p:sldId id="264" r:id="rId9"/>
    <p:sldId id="265" r:id="rId10"/>
    <p:sldId id="266" r:id="rId11"/>
    <p:sldId id="267" r:id="rId12"/>
    <p:sldId id="268" r:id="rId13"/>
    <p:sldId id="270" r:id="rId14"/>
    <p:sldId id="271" r:id="rId15"/>
    <p:sldId id="433" r:id="rId16"/>
    <p:sldId id="434" r:id="rId17"/>
    <p:sldId id="275" r:id="rId18"/>
    <p:sldId id="435" r:id="rId19"/>
    <p:sldId id="436" r:id="rId20"/>
    <p:sldId id="437" r:id="rId21"/>
    <p:sldId id="440" r:id="rId22"/>
    <p:sldId id="272" r:id="rId23"/>
    <p:sldId id="273" r:id="rId24"/>
    <p:sldId id="274" r:id="rId25"/>
    <p:sldId id="276" r:id="rId26"/>
    <p:sldId id="277" r:id="rId27"/>
    <p:sldId id="278" r:id="rId28"/>
    <p:sldId id="438" r:id="rId29"/>
    <p:sldId id="439" r:id="rId30"/>
    <p:sldId id="441" r:id="rId31"/>
    <p:sldId id="442" r:id="rId32"/>
    <p:sldId id="443" r:id="rId33"/>
    <p:sldId id="44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90" autoAdjust="0"/>
  </p:normalViewPr>
  <p:slideViewPr>
    <p:cSldViewPr>
      <p:cViewPr varScale="1">
        <p:scale>
          <a:sx n="71" d="100"/>
          <a:sy n="71" d="100"/>
        </p:scale>
        <p:origin x="-112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B3F8B3-B688-4904-835C-D6672F58C139}" type="datetimeFigureOut">
              <a:rPr lang="en-US" smtClean="0"/>
              <a:t>7/6/2018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07036A-A28F-41C9-AA52-C6E5AB95FC00}" type="slidenum">
              <a:rPr lang="en-US" smtClean="0"/>
              <a:t>‹#›</a:t>
            </a:fld>
            <a:endParaRPr lang="en-US"/>
          </a:p>
        </p:txBody>
      </p:sp>
    </p:spTree>
    <p:extLst>
      <p:ext uri="{BB962C8B-B14F-4D97-AF65-F5344CB8AC3E}">
        <p14:creationId xmlns:p14="http://schemas.microsoft.com/office/powerpoint/2010/main" val="3103496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D410F4-9F6D-4C53-8716-A635718C7403}" type="datetimeFigureOut">
              <a:rPr lang="en-US" smtClean="0"/>
              <a:t>7/6/2018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7BAA2-2D2B-4ED5-90E0-88EBF1C352F3}" type="slidenum">
              <a:rPr lang="en-US" smtClean="0"/>
              <a:t>‹#›</a:t>
            </a:fld>
            <a:endParaRPr lang="en-US"/>
          </a:p>
        </p:txBody>
      </p:sp>
    </p:spTree>
    <p:extLst>
      <p:ext uri="{BB962C8B-B14F-4D97-AF65-F5344CB8AC3E}">
        <p14:creationId xmlns:p14="http://schemas.microsoft.com/office/powerpoint/2010/main" val="424999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B77D9-C9EC-44A6-B764-A6717856E734}" type="slidenum">
              <a:rPr lang="en-US" altLang="en-US"/>
              <a:pPr/>
              <a:t>10</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5BEDB-A276-46A1-9FD7-D61C442D74F9}" type="slidenum">
              <a:rPr lang="en-US" altLang="en-US"/>
              <a:pPr/>
              <a:t>11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907231A-E28B-4A69-AFE3-7EA50F7C6483}" type="datetimeFigureOut">
              <a:rPr lang="en-US" smtClean="0"/>
              <a:t>7/6/2018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194FE29-4E52-40BA-A1A7-ACBD0F80CDEE}"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07231A-E28B-4A69-AFE3-7EA50F7C6483}"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FE29-4E52-40BA-A1A7-ACBD0F80CD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07231A-E28B-4A69-AFE3-7EA50F7C6483}"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FE29-4E52-40BA-A1A7-ACBD0F80CD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907231A-E28B-4A69-AFE3-7EA50F7C6483}"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FE29-4E52-40BA-A1A7-ACBD0F80CDEE}"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07231A-E28B-4A69-AFE3-7EA50F7C6483}" type="datetimeFigureOut">
              <a:rPr lang="en-US" smtClean="0"/>
              <a:t>7/6/2018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194FE29-4E52-40BA-A1A7-ACBD0F80CDE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07231A-E28B-4A69-AFE3-7EA50F7C6483}"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FE29-4E52-40BA-A1A7-ACBD0F80CDEE}"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907231A-E28B-4A69-AFE3-7EA50F7C6483}" type="datetimeFigureOut">
              <a:rPr lang="en-US" smtClean="0"/>
              <a:t>7/6/2018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4FE29-4E52-40BA-A1A7-ACBD0F80CDEE}"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07231A-E28B-4A69-AFE3-7EA50F7C6483}" type="datetimeFigureOut">
              <a:rPr lang="en-US" smtClean="0"/>
              <a:t>7/6/2018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4FE29-4E52-40BA-A1A7-ACBD0F80CD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7231A-E28B-4A69-AFE3-7EA50F7C6483}" type="datetimeFigureOut">
              <a:rPr lang="en-US" smtClean="0"/>
              <a:t>7/6/2018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4FE29-4E52-40BA-A1A7-ACBD0F80CD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07231A-E28B-4A69-AFE3-7EA50F7C6483}"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FE29-4E52-40BA-A1A7-ACBD0F80CDEE}"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07231A-E28B-4A69-AFE3-7EA50F7C6483}" type="datetimeFigureOut">
              <a:rPr lang="en-US" smtClean="0"/>
              <a:t>7/6/2018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194FE29-4E52-40BA-A1A7-ACBD0F80CDEE}"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907231A-E28B-4A69-AFE3-7EA50F7C6483}" type="datetimeFigureOut">
              <a:rPr lang="en-US" smtClean="0"/>
              <a:t>7/6/2018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94FE29-4E52-40BA-A1A7-ACBD0F80CD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a/url?sa=i&amp;rct=j&amp;q=&amp;esrc=s&amp;source=images&amp;cd=&amp;cad=rja&amp;uact=8&amp;ved=0ahUKEwi02PfxhdLMAhULbT4KHagKCAcQjRwIBw&amp;url=http://freecoloringpages.co.uk/?r%3Doutline%2Bof%2Ba%2Bperson&amp;bvm=bv.121658157,d.cWw&amp;psig=AFQjCNHjkpvjWZDOC_wSJY3tRGisu1A-uA&amp;ust=1463056905819110"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a/url?sa=i&amp;rct=j&amp;q=&amp;esrc=s&amp;source=images&amp;cd=&amp;cad=rja&amp;uact=8&amp;ved=0ahUKEwieh8_ehtLMAhWHwj4KHcw_BTYQjRwIBw&amp;url=http://www.islaamthewayoflife.com/apps/blog/show/15282053-moderation-in-human-relations&amp;bvm=bv.121658157,d.cWw&amp;psig=AFQjCNGezKHBku1M-kAsoI9-kHTyxYuDtw&amp;ust=146305713212893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a/url?sa=i&amp;rct=j&amp;q=&amp;esrc=s&amp;source=images&amp;cd=&amp;cad=rja&amp;uact=8&amp;ved=0ahUKEwjrqrjNiNLMAhVFOz4KHaGgDmQQjRwIBw&amp;url=http://www.clipartpanda.com/categories/oasis-20clipart&amp;bvm=bv.121658157,d.cWw&amp;psig=AFQjCNHFaiU7vXiA1p1Ipixi-zrETP0-5w&amp;ust=1463057642577033"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July 6f, </a:t>
            </a:r>
            <a:r>
              <a:rPr lang="en-US" dirty="0" smtClean="0"/>
              <a:t>2018</a:t>
            </a:r>
            <a:endParaRPr lang="en-US" dirty="0"/>
          </a:p>
        </p:txBody>
      </p:sp>
      <p:sp>
        <p:nvSpPr>
          <p:cNvPr id="2" name="Title 1"/>
          <p:cNvSpPr>
            <a:spLocks noGrp="1"/>
          </p:cNvSpPr>
          <p:nvPr>
            <p:ph type="ctrTitle"/>
          </p:nvPr>
        </p:nvSpPr>
        <p:spPr/>
        <p:txBody>
          <a:bodyPr/>
          <a:lstStyle/>
          <a:p>
            <a:r>
              <a:rPr lang="en-US" dirty="0" smtClean="0"/>
              <a:t>Trauma Centred Care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581400"/>
            <a:ext cx="3657298" cy="2322384"/>
          </a:xfrm>
          <a:prstGeom prst="rect">
            <a:avLst/>
          </a:prstGeom>
        </p:spPr>
      </p:pic>
    </p:spTree>
    <p:extLst>
      <p:ext uri="{BB962C8B-B14F-4D97-AF65-F5344CB8AC3E}">
        <p14:creationId xmlns:p14="http://schemas.microsoft.com/office/powerpoint/2010/main" val="1119995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solidFill>
            <a:srgbClr val="FFFF00"/>
          </a:solidFill>
        </p:spPr>
        <p:txBody>
          <a:bodyPr/>
          <a:lstStyle/>
          <a:p>
            <a:r>
              <a:rPr lang="en-US" altLang="en-US" dirty="0"/>
              <a:t>Simple vs. Complex PTSD</a:t>
            </a:r>
          </a:p>
        </p:txBody>
      </p:sp>
      <p:sp>
        <p:nvSpPr>
          <p:cNvPr id="49155" name="Rectangle 3"/>
          <p:cNvSpPr>
            <a:spLocks noGrp="1" noChangeArrowheads="1"/>
          </p:cNvSpPr>
          <p:nvPr>
            <p:ph type="body" idx="1"/>
          </p:nvPr>
        </p:nvSpPr>
        <p:spPr>
          <a:solidFill>
            <a:schemeClr val="bg1"/>
          </a:solidFill>
        </p:spPr>
        <p:txBody>
          <a:bodyPr/>
          <a:lstStyle/>
          <a:p>
            <a:pPr>
              <a:lnSpc>
                <a:spcPct val="90000"/>
              </a:lnSpc>
            </a:pPr>
            <a:r>
              <a:rPr lang="en-CA" altLang="en-US" sz="2800" b="1" i="1" dirty="0"/>
              <a:t>Simple PTSD</a:t>
            </a:r>
            <a:r>
              <a:rPr lang="en-CA" altLang="en-US" sz="2800" i="1" dirty="0"/>
              <a:t>: </a:t>
            </a:r>
          </a:p>
          <a:p>
            <a:pPr lvl="1">
              <a:lnSpc>
                <a:spcPct val="90000"/>
              </a:lnSpc>
            </a:pPr>
            <a:r>
              <a:rPr lang="en-CA" altLang="en-US" sz="2400" dirty="0"/>
              <a:t>involves these three key characteristics that take place after </a:t>
            </a:r>
            <a:r>
              <a:rPr lang="en-CA" altLang="en-US" sz="2400" b="1" u="sng" dirty="0"/>
              <a:t>one</a:t>
            </a:r>
            <a:r>
              <a:rPr lang="en-CA" altLang="en-US" sz="2400" b="1" dirty="0"/>
              <a:t> </a:t>
            </a:r>
            <a:r>
              <a:rPr lang="en-CA" altLang="en-US" sz="2400" dirty="0"/>
              <a:t>traumatic event (MVA, act of war, </a:t>
            </a:r>
            <a:r>
              <a:rPr lang="en-CA" altLang="en-US" dirty="0" smtClean="0"/>
              <a:t>sexual assault</a:t>
            </a:r>
            <a:r>
              <a:rPr lang="en-CA" altLang="en-US" sz="2400" dirty="0" smtClean="0"/>
              <a:t>)</a:t>
            </a:r>
          </a:p>
          <a:p>
            <a:pPr marL="320040" lvl="1" indent="0">
              <a:lnSpc>
                <a:spcPct val="90000"/>
              </a:lnSpc>
              <a:buNone/>
            </a:pPr>
            <a:endParaRPr lang="en-CA" altLang="en-US" sz="2400" b="1" dirty="0"/>
          </a:p>
          <a:p>
            <a:pPr>
              <a:lnSpc>
                <a:spcPct val="90000"/>
              </a:lnSpc>
            </a:pPr>
            <a:r>
              <a:rPr lang="en-CA" altLang="en-US" sz="2800" b="1" i="1" dirty="0"/>
              <a:t>Complex PTSD</a:t>
            </a:r>
            <a:r>
              <a:rPr lang="en-CA" altLang="en-US" sz="2800" i="1" dirty="0"/>
              <a:t>:</a:t>
            </a:r>
            <a:r>
              <a:rPr lang="en-CA" altLang="en-US" sz="2800" dirty="0"/>
              <a:t> </a:t>
            </a:r>
          </a:p>
          <a:p>
            <a:pPr lvl="1">
              <a:lnSpc>
                <a:spcPct val="90000"/>
              </a:lnSpc>
            </a:pPr>
            <a:r>
              <a:rPr lang="en-CA" altLang="en-US" sz="2400" dirty="0"/>
              <a:t>Is also characterized by intrusive experiences, avoidance and hyperarousal, but develops over time due to </a:t>
            </a:r>
            <a:r>
              <a:rPr lang="en-CA" altLang="en-US" sz="2400" b="1" u="sng" dirty="0"/>
              <a:t>repeated and prolonged</a:t>
            </a:r>
            <a:r>
              <a:rPr lang="en-CA" altLang="en-US" sz="2400" dirty="0"/>
              <a:t> abuse and neglect</a:t>
            </a:r>
            <a:endParaRPr lang="en-US" altLang="en-US" sz="2400" dirty="0"/>
          </a:p>
        </p:txBody>
      </p:sp>
    </p:spTree>
    <p:extLst>
      <p:ext uri="{BB962C8B-B14F-4D97-AF65-F5344CB8AC3E}">
        <p14:creationId xmlns:p14="http://schemas.microsoft.com/office/powerpoint/2010/main" val="751273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rgbClr val="FFFF00"/>
          </a:solidFill>
        </p:spPr>
        <p:txBody>
          <a:bodyPr>
            <a:normAutofit fontScale="90000"/>
          </a:bodyPr>
          <a:lstStyle/>
          <a:p>
            <a:r>
              <a:rPr lang="en-US" altLang="en-US" sz="4000" dirty="0"/>
              <a:t>Responses to Repeated and Prolonged </a:t>
            </a:r>
            <a:r>
              <a:rPr lang="en-US" altLang="en-US" sz="4000" dirty="0" smtClean="0"/>
              <a:t>Abuse</a:t>
            </a:r>
            <a:endParaRPr lang="en-US" altLang="en-US" sz="4000" dirty="0"/>
          </a:p>
        </p:txBody>
      </p:sp>
      <p:sp>
        <p:nvSpPr>
          <p:cNvPr id="51203" name="Rectangle 3"/>
          <p:cNvSpPr>
            <a:spLocks noGrp="1" noChangeArrowheads="1"/>
          </p:cNvSpPr>
          <p:nvPr>
            <p:ph type="body" idx="1"/>
          </p:nvPr>
        </p:nvSpPr>
        <p:spPr>
          <a:xfrm>
            <a:off x="914400" y="1447800"/>
            <a:ext cx="7772400" cy="5181600"/>
          </a:xfrm>
          <a:solidFill>
            <a:schemeClr val="bg1"/>
          </a:solidFill>
        </p:spPr>
        <p:txBody>
          <a:bodyPr>
            <a:normAutofit/>
          </a:bodyPr>
          <a:lstStyle/>
          <a:p>
            <a:r>
              <a:rPr lang="en-CA" altLang="en-US" dirty="0"/>
              <a:t>Repeated and prolonged abuse has been shown to have significant impact on an individual’s </a:t>
            </a:r>
            <a:r>
              <a:rPr lang="en-CA" altLang="en-US" b="1" u="sng" dirty="0"/>
              <a:t>physiological</a:t>
            </a:r>
            <a:r>
              <a:rPr lang="en-CA" altLang="en-US" dirty="0"/>
              <a:t> development (brain, startle response system) as well as </a:t>
            </a:r>
            <a:r>
              <a:rPr lang="en-CA" altLang="en-US" b="1" u="sng" dirty="0"/>
              <a:t>personality</a:t>
            </a:r>
            <a:r>
              <a:rPr lang="en-CA" altLang="en-US" dirty="0"/>
              <a:t> and </a:t>
            </a:r>
            <a:r>
              <a:rPr lang="en-CA" altLang="en-US" b="1" u="sng" dirty="0"/>
              <a:t>social development</a:t>
            </a:r>
            <a:r>
              <a:rPr lang="en-CA" altLang="en-US" dirty="0" smtClean="0"/>
              <a:t>.</a:t>
            </a:r>
          </a:p>
          <a:p>
            <a:r>
              <a:rPr lang="en-CA" altLang="en-US" dirty="0"/>
              <a:t>Early abuse has a profound impact on the individual’s </a:t>
            </a:r>
            <a:r>
              <a:rPr lang="en-CA" altLang="en-US" b="1" u="sng" dirty="0"/>
              <a:t>attachment</a:t>
            </a:r>
            <a:r>
              <a:rPr lang="en-CA" altLang="en-US" b="1" dirty="0"/>
              <a:t> </a:t>
            </a:r>
            <a:r>
              <a:rPr lang="en-CA" altLang="en-US" dirty="0"/>
              <a:t>system, personal </a:t>
            </a:r>
            <a:r>
              <a:rPr lang="en-CA" altLang="en-US" b="1" u="sng" dirty="0"/>
              <a:t>relationships</a:t>
            </a:r>
            <a:r>
              <a:rPr lang="en-CA" altLang="en-US" dirty="0"/>
              <a:t> and </a:t>
            </a:r>
            <a:r>
              <a:rPr lang="en-CA" altLang="en-US" b="1" u="sng" dirty="0"/>
              <a:t>sense of self</a:t>
            </a:r>
            <a:r>
              <a:rPr lang="en-CA" altLang="en-US" dirty="0"/>
              <a:t>.  </a:t>
            </a:r>
            <a:endParaRPr lang="en-CA" altLang="en-US" b="1" i="1" dirty="0"/>
          </a:p>
          <a:p>
            <a:pPr lvl="0">
              <a:buClr>
                <a:srgbClr val="D34817"/>
              </a:buClr>
            </a:pPr>
            <a:r>
              <a:rPr lang="en-CA" altLang="en-US" dirty="0" smtClean="0"/>
              <a:t> </a:t>
            </a:r>
            <a:r>
              <a:rPr lang="en-CA" altLang="en-US" b="1" u="sng" dirty="0">
                <a:solidFill>
                  <a:prstClr val="black"/>
                </a:solidFill>
              </a:rPr>
              <a:t>Physical symptoms</a:t>
            </a:r>
            <a:r>
              <a:rPr lang="en-CA" altLang="en-US" dirty="0">
                <a:solidFill>
                  <a:prstClr val="black"/>
                </a:solidFill>
              </a:rPr>
              <a:t> are also common in response to the psychological/emotional distress</a:t>
            </a:r>
          </a:p>
          <a:p>
            <a:pPr lvl="0">
              <a:buClr>
                <a:srgbClr val="D34817"/>
              </a:buClr>
            </a:pPr>
            <a:r>
              <a:rPr lang="en-CA" altLang="en-US" dirty="0">
                <a:solidFill>
                  <a:prstClr val="black"/>
                </a:solidFill>
              </a:rPr>
              <a:t>Chronic sexual abuse has been shown to compromise individuals’ </a:t>
            </a:r>
            <a:r>
              <a:rPr lang="en-CA" altLang="en-US" b="1" u="sng" dirty="0">
                <a:solidFill>
                  <a:prstClr val="black"/>
                </a:solidFill>
              </a:rPr>
              <a:t>immune systems</a:t>
            </a:r>
            <a:r>
              <a:rPr lang="en-CA" altLang="en-US" dirty="0">
                <a:solidFill>
                  <a:prstClr val="black"/>
                </a:solidFill>
              </a:rPr>
              <a:t> – </a:t>
            </a:r>
            <a:r>
              <a:rPr lang="en-CA" altLang="en-US" b="1" u="sng" dirty="0">
                <a:solidFill>
                  <a:prstClr val="black"/>
                </a:solidFill>
              </a:rPr>
              <a:t>depression</a:t>
            </a:r>
            <a:r>
              <a:rPr lang="en-CA" altLang="en-US" b="1" dirty="0">
                <a:solidFill>
                  <a:prstClr val="black"/>
                </a:solidFill>
              </a:rPr>
              <a:t> </a:t>
            </a:r>
            <a:r>
              <a:rPr lang="en-CA" altLang="en-US" dirty="0">
                <a:solidFill>
                  <a:prstClr val="black"/>
                </a:solidFill>
              </a:rPr>
              <a:t>and a variety of </a:t>
            </a:r>
            <a:r>
              <a:rPr lang="en-CA" altLang="en-US" b="1" u="sng" dirty="0">
                <a:solidFill>
                  <a:prstClr val="black"/>
                </a:solidFill>
              </a:rPr>
              <a:t>anxiety disorders</a:t>
            </a:r>
            <a:r>
              <a:rPr lang="en-CA" altLang="en-US" i="1" dirty="0">
                <a:solidFill>
                  <a:prstClr val="black"/>
                </a:solidFill>
              </a:rPr>
              <a:t> </a:t>
            </a:r>
            <a:r>
              <a:rPr lang="en-CA" altLang="en-US" dirty="0">
                <a:solidFill>
                  <a:prstClr val="black"/>
                </a:solidFill>
              </a:rPr>
              <a:t>are also often present</a:t>
            </a:r>
            <a:endParaRPr lang="en-US" altLang="en-US" dirty="0">
              <a:solidFill>
                <a:prstClr val="black"/>
              </a:solidFill>
            </a:endParaRPr>
          </a:p>
          <a:p>
            <a:endParaRPr lang="en-US" altLang="en-US" dirty="0"/>
          </a:p>
        </p:txBody>
      </p:sp>
    </p:spTree>
    <p:extLst>
      <p:ext uri="{BB962C8B-B14F-4D97-AF65-F5344CB8AC3E}">
        <p14:creationId xmlns:p14="http://schemas.microsoft.com/office/powerpoint/2010/main" val="2266786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gi0413"/>
          <p:cNvPicPr>
            <a:picLocks noChangeAspect="1" noChangeArrowheads="1"/>
          </p:cNvPicPr>
          <p:nvPr/>
        </p:nvPicPr>
        <p:blipFill>
          <a:blip r:embed="rId2" cstate="print"/>
          <a:srcRect/>
          <a:stretch>
            <a:fillRect/>
          </a:stretch>
        </p:blipFill>
        <p:spPr bwMode="auto">
          <a:xfrm>
            <a:off x="6553200" y="1843088"/>
            <a:ext cx="2516188" cy="3871912"/>
          </a:xfrm>
          <a:prstGeom prst="rect">
            <a:avLst/>
          </a:prstGeom>
          <a:noFill/>
        </p:spPr>
      </p:pic>
      <p:sp>
        <p:nvSpPr>
          <p:cNvPr id="2" name="Title 1"/>
          <p:cNvSpPr>
            <a:spLocks noGrp="1"/>
          </p:cNvSpPr>
          <p:nvPr>
            <p:ph type="title"/>
          </p:nvPr>
        </p:nvSpPr>
        <p:spPr>
          <a:xfrm>
            <a:off x="381000" y="304800"/>
            <a:ext cx="7772400" cy="1143000"/>
          </a:xfrm>
          <a:solidFill>
            <a:srgbClr val="FFFF00"/>
          </a:solidFill>
        </p:spPr>
        <p:txBody>
          <a:bodyPr/>
          <a:lstStyle/>
          <a:p>
            <a:r>
              <a:rPr lang="en-US" dirty="0" smtClean="0"/>
              <a:t>PTSD and Co-occurring Disorders</a:t>
            </a:r>
            <a:endParaRPr lang="en-US" dirty="0"/>
          </a:p>
        </p:txBody>
      </p:sp>
      <p:sp>
        <p:nvSpPr>
          <p:cNvPr id="3" name="Content Placeholder 2"/>
          <p:cNvSpPr>
            <a:spLocks noGrp="1"/>
          </p:cNvSpPr>
          <p:nvPr>
            <p:ph sz="quarter" idx="1"/>
          </p:nvPr>
        </p:nvSpPr>
        <p:spPr>
          <a:xfrm>
            <a:off x="381000" y="1447800"/>
            <a:ext cx="6096000" cy="5105400"/>
          </a:xfrm>
          <a:solidFill>
            <a:schemeClr val="bg1"/>
          </a:solidFill>
          <a:ln>
            <a:solidFill>
              <a:schemeClr val="tx1"/>
            </a:solidFill>
          </a:ln>
        </p:spPr>
        <p:txBody>
          <a:bodyPr>
            <a:normAutofit fontScale="92500"/>
          </a:bodyPr>
          <a:lstStyle/>
          <a:p>
            <a:r>
              <a:rPr lang="en-US" dirty="0" smtClean="0"/>
              <a:t>Anxiety disorders (such as panic attacks, phobias, incapacitating worry or compulsions)</a:t>
            </a:r>
          </a:p>
          <a:p>
            <a:r>
              <a:rPr lang="en-US" dirty="0" smtClean="0"/>
              <a:t>Mood disorders (such as depression)</a:t>
            </a:r>
          </a:p>
          <a:p>
            <a:r>
              <a:rPr lang="en-US" dirty="0" smtClean="0"/>
              <a:t>Disruptive behaviour disorders (such as attention deficit or antisocial personality disorder)</a:t>
            </a:r>
          </a:p>
          <a:p>
            <a:r>
              <a:rPr lang="en-US" dirty="0" smtClean="0"/>
              <a:t>Addictive disorders (such as addiction to or abuse of alcohol or street or prescription drugs)</a:t>
            </a:r>
          </a:p>
          <a:p>
            <a:r>
              <a:rPr lang="en-US" dirty="0" smtClean="0"/>
              <a:t>Chronic physical illness (such as diabetes, heart disease or liver disease)</a:t>
            </a:r>
          </a:p>
          <a:p>
            <a:r>
              <a:rPr lang="en-US" dirty="0" smtClean="0"/>
              <a:t>Chronic physical pain due to physical injury or illness or due to no clear physical cause</a:t>
            </a:r>
            <a:endParaRPr lang="en-US" dirty="0"/>
          </a:p>
        </p:txBody>
      </p:sp>
    </p:spTree>
    <p:extLst>
      <p:ext uri="{BB962C8B-B14F-4D97-AF65-F5344CB8AC3E}">
        <p14:creationId xmlns:p14="http://schemas.microsoft.com/office/powerpoint/2010/main" val="1805465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4800600" cy="5445593"/>
          </a:xfrm>
          <a:prstGeom prst="rect">
            <a:avLst/>
          </a:prstGeom>
          <a:solidFill>
            <a:srgbClr val="FFFF00"/>
          </a:solidFill>
        </p:spPr>
        <p:txBody>
          <a:bodyPr wrap="square" rtlCol="0">
            <a:spAutoFit/>
          </a:bodyPr>
          <a:lstStyle/>
          <a:p>
            <a:pPr>
              <a:lnSpc>
                <a:spcPct val="115000"/>
              </a:lnSpc>
              <a:spcAft>
                <a:spcPts val="1000"/>
              </a:spcAft>
            </a:pPr>
            <a:r>
              <a:rPr lang="en-US" sz="2400" b="1" dirty="0" smtClean="0">
                <a:effectLst/>
                <a:latin typeface="Calibri"/>
                <a:ea typeface="Calibri"/>
                <a:cs typeface="Times New Roman"/>
              </a:rPr>
              <a:t>Psychiatric diagnosis of an essential physiological phenomenon. </a:t>
            </a:r>
          </a:p>
          <a:p>
            <a:pPr>
              <a:lnSpc>
                <a:spcPct val="115000"/>
              </a:lnSpc>
              <a:spcAft>
                <a:spcPts val="1000"/>
              </a:spcAft>
            </a:pPr>
            <a:r>
              <a:rPr lang="en-US" sz="2400" dirty="0" smtClean="0">
                <a:effectLst/>
                <a:latin typeface="Calibri"/>
                <a:ea typeface="Calibri"/>
                <a:cs typeface="Times New Roman"/>
              </a:rPr>
              <a:t>The physical changes that occur during trauma due to a </a:t>
            </a:r>
            <a:r>
              <a:rPr lang="en-US" sz="2400" i="1" dirty="0" smtClean="0">
                <a:effectLst/>
                <a:latin typeface="Calibri"/>
                <a:ea typeface="Calibri"/>
                <a:cs typeface="Times New Roman"/>
              </a:rPr>
              <a:t>fight/flight/freeze</a:t>
            </a:r>
            <a:r>
              <a:rPr lang="en-US" sz="2400" dirty="0" smtClean="0">
                <a:effectLst/>
                <a:latin typeface="Calibri"/>
                <a:ea typeface="Calibri"/>
                <a:cs typeface="Times New Roman"/>
              </a:rPr>
              <a:t> </a:t>
            </a:r>
            <a:r>
              <a:rPr lang="en-US" sz="2400" i="1" dirty="0" smtClean="0">
                <a:effectLst/>
                <a:latin typeface="Calibri"/>
                <a:ea typeface="Calibri"/>
                <a:cs typeface="Times New Roman"/>
              </a:rPr>
              <a:t>survival response </a:t>
            </a:r>
            <a:r>
              <a:rPr lang="en-US" sz="2400" dirty="0" smtClean="0">
                <a:effectLst/>
                <a:latin typeface="Calibri"/>
                <a:ea typeface="Calibri"/>
                <a:cs typeface="Times New Roman"/>
              </a:rPr>
              <a:t>carried into situations where there is no danger. </a:t>
            </a:r>
          </a:p>
          <a:p>
            <a:pPr>
              <a:lnSpc>
                <a:spcPct val="115000"/>
              </a:lnSpc>
              <a:spcAft>
                <a:spcPts val="1000"/>
              </a:spcAft>
            </a:pPr>
            <a:r>
              <a:rPr lang="en-US" sz="2400" dirty="0" smtClean="0">
                <a:effectLst/>
                <a:latin typeface="Calibri"/>
                <a:ea typeface="Calibri"/>
                <a:cs typeface="Times New Roman"/>
              </a:rPr>
              <a:t>Autonomic reactions, not a matter of will. When a reminder is associated with the trauma, it signals to the brain that danger is imminent – the body then reacts accordingly. </a:t>
            </a:r>
            <a:endParaRPr lang="en-US" sz="2400" dirty="0">
              <a:effectLst/>
              <a:latin typeface="Calibri"/>
              <a:ea typeface="Calibri"/>
              <a:cs typeface="Times New Roman"/>
            </a:endParaRPr>
          </a:p>
        </p:txBody>
      </p:sp>
      <p:pic>
        <p:nvPicPr>
          <p:cNvPr id="1026" name="Picture 2" descr="http://www.wingedstrawberry.com/coloring/worldaroundus/allaboutmejpg/mybod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551" y="970196"/>
            <a:ext cx="310515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983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4800600" cy="2615781"/>
          </a:xfrm>
          <a:prstGeom prst="rect">
            <a:avLst/>
          </a:prstGeom>
          <a:solidFill>
            <a:srgbClr val="FFFF00"/>
          </a:solidFill>
        </p:spPr>
        <p:txBody>
          <a:bodyPr wrap="square" rtlCol="0">
            <a:spAutoFit/>
          </a:bodyPr>
          <a:lstStyle/>
          <a:p>
            <a:pPr>
              <a:lnSpc>
                <a:spcPct val="115000"/>
              </a:lnSpc>
              <a:spcAft>
                <a:spcPts val="1000"/>
              </a:spcAft>
            </a:pPr>
            <a:r>
              <a:rPr lang="en-US" sz="2400" dirty="0" smtClean="0">
                <a:effectLst/>
                <a:latin typeface="Calibri"/>
                <a:ea typeface="Calibri"/>
                <a:cs typeface="Times New Roman"/>
              </a:rPr>
              <a:t>These survival mechanisms are maladaptive in a world where thriving depends on the ability to think clearly and logically and to maintain complex social relationships.</a:t>
            </a:r>
            <a:endParaRPr lang="en-US" sz="2400" dirty="0">
              <a:effectLst/>
              <a:latin typeface="Calibri"/>
              <a:ea typeface="Calibri"/>
              <a:cs typeface="Times New Roman"/>
            </a:endParaRPr>
          </a:p>
        </p:txBody>
      </p:sp>
      <p:pic>
        <p:nvPicPr>
          <p:cNvPr id="6146" name="Picture 2" descr="http://www.islaamthewayoflife.com/Human%20Relations.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0" t="2430" r="4859" b="2521"/>
          <a:stretch/>
        </p:blipFill>
        <p:spPr bwMode="auto">
          <a:xfrm>
            <a:off x="4800600" y="2362200"/>
            <a:ext cx="3118164" cy="36974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07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4191000" cy="5632311"/>
          </a:xfrm>
          <a:prstGeom prst="rect">
            <a:avLst/>
          </a:prstGeom>
          <a:solidFill>
            <a:schemeClr val="bg1"/>
          </a:solidFill>
        </p:spPr>
        <p:txBody>
          <a:bodyPr wrap="square" rtlCol="0">
            <a:spAutoFit/>
          </a:bodyPr>
          <a:lstStyle/>
          <a:p>
            <a:r>
              <a:rPr lang="en-US" sz="4000" dirty="0" smtClean="0"/>
              <a:t>“People affected by trauma from abusive relationships will frequently encounter services that mirror the power and control they experienced in those relationships.”</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762000"/>
            <a:ext cx="3748976"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024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4191000" cy="6247864"/>
          </a:xfrm>
          <a:prstGeom prst="rect">
            <a:avLst/>
          </a:prstGeom>
          <a:solidFill>
            <a:schemeClr val="bg1"/>
          </a:solidFill>
        </p:spPr>
        <p:txBody>
          <a:bodyPr wrap="square" rtlCol="0">
            <a:spAutoFit/>
          </a:bodyPr>
          <a:lstStyle/>
          <a:p>
            <a:r>
              <a:rPr lang="en-US" sz="4000" dirty="0" smtClean="0"/>
              <a:t>“At its core the trauma-informed model replaces the labelling of clients as being ‘sick’ … with that of being affected by an ‘injury.’ Not ‘What is wrong with you?’ but ‘What has happened?’”</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762000"/>
            <a:ext cx="3748976"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739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78081"/>
            <a:ext cx="4267200" cy="3539430"/>
          </a:xfrm>
          <a:prstGeom prst="rect">
            <a:avLst/>
          </a:prstGeom>
          <a:solidFill>
            <a:srgbClr val="FFFF00"/>
          </a:solidFill>
        </p:spPr>
        <p:txBody>
          <a:bodyPr wrap="square" rtlCol="0">
            <a:spAutoFit/>
          </a:bodyPr>
          <a:lstStyle/>
          <a:p>
            <a:r>
              <a:rPr lang="en-US" sz="3200" dirty="0"/>
              <a:t>A warm, accepting attitude creates an island of emotional safety for her in the midst of a situation that the traumatized part of her feels is dangerous. </a:t>
            </a:r>
          </a:p>
          <a:p>
            <a:endParaRPr lang="en-US" sz="3200" dirty="0"/>
          </a:p>
        </p:txBody>
      </p:sp>
      <p:pic>
        <p:nvPicPr>
          <p:cNvPr id="7170" name="Picture 2" descr="http://images.clipartpanda.com/oasis-clipart-deserted_island_with_palm_trees_0071-0908-2315-0253_SMU.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30480"/>
            <a:ext cx="28575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251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smtClean="0"/>
              <a:t>Qualities Essential to Working with People Affected by Trauma</a:t>
            </a:r>
            <a:endParaRPr lang="en-US" dirty="0"/>
          </a:p>
        </p:txBody>
      </p:sp>
      <p:sp>
        <p:nvSpPr>
          <p:cNvPr id="4" name="Content Placeholder 3"/>
          <p:cNvSpPr>
            <a:spLocks noGrp="1"/>
          </p:cNvSpPr>
          <p:nvPr>
            <p:ph sz="quarter" idx="1"/>
          </p:nvPr>
        </p:nvSpPr>
        <p:spPr>
          <a:xfrm>
            <a:off x="914400" y="1447800"/>
            <a:ext cx="3749040" cy="4876800"/>
          </a:xfrm>
          <a:solidFill>
            <a:schemeClr val="bg1"/>
          </a:solidFill>
        </p:spPr>
        <p:txBody>
          <a:bodyPr>
            <a:normAutofit lnSpcReduction="10000"/>
          </a:bodyPr>
          <a:lstStyle/>
          <a:p>
            <a:r>
              <a:rPr lang="en-US" dirty="0" smtClean="0"/>
              <a:t>Empathy</a:t>
            </a:r>
          </a:p>
          <a:p>
            <a:r>
              <a:rPr lang="en-US" dirty="0" smtClean="0"/>
              <a:t>Compassion</a:t>
            </a:r>
          </a:p>
          <a:p>
            <a:r>
              <a:rPr lang="en-US" dirty="0" smtClean="0"/>
              <a:t>Able to talk openly</a:t>
            </a:r>
          </a:p>
          <a:p>
            <a:r>
              <a:rPr lang="en-US" dirty="0" smtClean="0"/>
              <a:t>Self-aware</a:t>
            </a:r>
          </a:p>
          <a:p>
            <a:r>
              <a:rPr lang="en-US" dirty="0" smtClean="0"/>
              <a:t>Self-care and wellness</a:t>
            </a:r>
          </a:p>
          <a:p>
            <a:r>
              <a:rPr lang="en-US" dirty="0" smtClean="0"/>
              <a:t>Flexible</a:t>
            </a:r>
          </a:p>
          <a:p>
            <a:r>
              <a:rPr lang="en-US" dirty="0" smtClean="0"/>
              <a:t>Comfortable with the unknown</a:t>
            </a:r>
          </a:p>
          <a:p>
            <a:r>
              <a:rPr lang="en-US" dirty="0" smtClean="0"/>
              <a:t>Willingness to learn from clients</a:t>
            </a:r>
            <a:endParaRPr lang="en-US" dirty="0"/>
          </a:p>
        </p:txBody>
      </p:sp>
      <p:sp>
        <p:nvSpPr>
          <p:cNvPr id="5" name="Content Placeholder 4"/>
          <p:cNvSpPr>
            <a:spLocks noGrp="1"/>
          </p:cNvSpPr>
          <p:nvPr>
            <p:ph sz="quarter" idx="2"/>
          </p:nvPr>
        </p:nvSpPr>
        <p:spPr>
          <a:xfrm>
            <a:off x="4933950" y="1447800"/>
            <a:ext cx="3749040" cy="4876800"/>
          </a:xfrm>
          <a:solidFill>
            <a:schemeClr val="bg1"/>
          </a:solidFill>
        </p:spPr>
        <p:txBody>
          <a:bodyPr>
            <a:normAutofit lnSpcReduction="10000"/>
          </a:bodyPr>
          <a:lstStyle/>
          <a:p>
            <a:r>
              <a:rPr lang="en-US" dirty="0" smtClean="0"/>
              <a:t>Willingness to connect emotionally with the client’s experience of trauma</a:t>
            </a:r>
          </a:p>
          <a:p>
            <a:r>
              <a:rPr lang="en-US" dirty="0" smtClean="0"/>
              <a:t>Willingness to step into the world of the client</a:t>
            </a:r>
          </a:p>
          <a:p>
            <a:r>
              <a:rPr lang="en-US" dirty="0" smtClean="0"/>
              <a:t>Able to regulate own emotions</a:t>
            </a:r>
          </a:p>
          <a:p>
            <a:r>
              <a:rPr lang="en-US" dirty="0" smtClean="0"/>
              <a:t>Able to treat the client as an equal and collaborator</a:t>
            </a:r>
          </a:p>
          <a:p>
            <a:r>
              <a:rPr lang="en-US" dirty="0" smtClean="0"/>
              <a:t>Good listener</a:t>
            </a:r>
          </a:p>
          <a:p>
            <a:r>
              <a:rPr lang="en-US" dirty="0" smtClean="0"/>
              <a:t>Willingness to debrief</a:t>
            </a:r>
            <a:endParaRPr lang="en-US" dirty="0"/>
          </a:p>
        </p:txBody>
      </p:sp>
    </p:spTree>
    <p:extLst>
      <p:ext uri="{BB962C8B-B14F-4D97-AF65-F5344CB8AC3E}">
        <p14:creationId xmlns:p14="http://schemas.microsoft.com/office/powerpoint/2010/main" val="29861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bg/>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781" y="1489666"/>
            <a:ext cx="4191000" cy="3785652"/>
          </a:xfrm>
          <a:prstGeom prst="rect">
            <a:avLst/>
          </a:prstGeom>
          <a:solidFill>
            <a:schemeClr val="bg1"/>
          </a:solidFill>
        </p:spPr>
        <p:txBody>
          <a:bodyPr wrap="square" rtlCol="0">
            <a:spAutoFit/>
          </a:bodyPr>
          <a:lstStyle/>
          <a:p>
            <a:r>
              <a:rPr lang="en-US" sz="4000" dirty="0" smtClean="0"/>
              <a:t>“Trauma-informed services do not need to be focused on treating symptoms or syndromes related to trauma …”</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762000"/>
            <a:ext cx="3748976"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361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FF00"/>
          </a:solidFill>
        </p:spPr>
        <p:txBody>
          <a:bodyPr/>
          <a:lstStyle/>
          <a:p>
            <a:r>
              <a:rPr lang="en-US" dirty="0" smtClean="0"/>
              <a:t>Trauma Defined</a:t>
            </a:r>
            <a:endParaRPr lang="en-US" dirty="0"/>
          </a:p>
        </p:txBody>
      </p:sp>
      <p:sp>
        <p:nvSpPr>
          <p:cNvPr id="8" name="Content Placeholder 7"/>
          <p:cNvSpPr>
            <a:spLocks noGrp="1"/>
          </p:cNvSpPr>
          <p:nvPr>
            <p:ph sz="quarter" idx="1"/>
          </p:nvPr>
        </p:nvSpPr>
        <p:spPr>
          <a:xfrm>
            <a:off x="914400" y="1447800"/>
            <a:ext cx="7772400" cy="5105400"/>
          </a:xfrm>
          <a:solidFill>
            <a:schemeClr val="bg1"/>
          </a:solidFill>
        </p:spPr>
        <p:txBody>
          <a:bodyPr>
            <a:normAutofit/>
          </a:bodyPr>
          <a:lstStyle/>
          <a:p>
            <a:pPr marL="0" marR="0">
              <a:lnSpc>
                <a:spcPct val="115000"/>
              </a:lnSpc>
              <a:spcBef>
                <a:spcPts val="0"/>
              </a:spcBef>
              <a:spcAft>
                <a:spcPts val="1000"/>
              </a:spcAft>
            </a:pPr>
            <a:r>
              <a:rPr lang="en-US" sz="2800" dirty="0" smtClean="0">
                <a:latin typeface="Calibri"/>
                <a:ea typeface="Calibri"/>
                <a:cs typeface="Times New Roman"/>
              </a:rPr>
              <a:t>Regardless of its source, trauma contains three common elements:</a:t>
            </a:r>
          </a:p>
          <a:p>
            <a:pPr marL="274320" lvl="1">
              <a:lnSpc>
                <a:spcPct val="115000"/>
              </a:lnSpc>
              <a:spcBef>
                <a:spcPts val="0"/>
              </a:spcBef>
              <a:spcAft>
                <a:spcPts val="1000"/>
              </a:spcAft>
            </a:pPr>
            <a:r>
              <a:rPr lang="en-US" dirty="0" smtClean="0">
                <a:latin typeface="Calibri"/>
                <a:ea typeface="Calibri"/>
                <a:cs typeface="Times New Roman"/>
              </a:rPr>
              <a:t>It was unexpected</a:t>
            </a:r>
          </a:p>
          <a:p>
            <a:pPr marL="274320" lvl="1">
              <a:lnSpc>
                <a:spcPct val="115000"/>
              </a:lnSpc>
              <a:spcBef>
                <a:spcPts val="0"/>
              </a:spcBef>
              <a:spcAft>
                <a:spcPts val="1000"/>
              </a:spcAft>
            </a:pPr>
            <a:r>
              <a:rPr lang="en-US" dirty="0" smtClean="0">
                <a:latin typeface="Calibri"/>
                <a:ea typeface="Calibri"/>
                <a:cs typeface="Times New Roman"/>
              </a:rPr>
              <a:t>The person was unprepared</a:t>
            </a:r>
          </a:p>
          <a:p>
            <a:pPr marL="274320" lvl="1">
              <a:lnSpc>
                <a:spcPct val="115000"/>
              </a:lnSpc>
              <a:spcBef>
                <a:spcPts val="0"/>
              </a:spcBef>
              <a:spcAft>
                <a:spcPts val="1000"/>
              </a:spcAft>
            </a:pPr>
            <a:r>
              <a:rPr lang="en-US" dirty="0" smtClean="0">
                <a:latin typeface="Calibri"/>
                <a:ea typeface="Calibri"/>
                <a:cs typeface="Times New Roman"/>
              </a:rPr>
              <a:t>There was nothing the person could do to stop it from happening</a:t>
            </a:r>
          </a:p>
          <a:p>
            <a:pPr marL="274320" lvl="1">
              <a:lnSpc>
                <a:spcPct val="115000"/>
              </a:lnSpc>
              <a:spcBef>
                <a:spcPts val="0"/>
              </a:spcBef>
              <a:spcAft>
                <a:spcPts val="1000"/>
              </a:spcAft>
            </a:pPr>
            <a:endParaRPr lang="en-US" dirty="0">
              <a:latin typeface="Calibri"/>
              <a:ea typeface="Calibri"/>
              <a:cs typeface="Times New Roman"/>
            </a:endParaRPr>
          </a:p>
          <a:p>
            <a:pPr marL="0" lvl="1" indent="-274320">
              <a:lnSpc>
                <a:spcPct val="115000"/>
              </a:lnSpc>
              <a:spcBef>
                <a:spcPts val="0"/>
              </a:spcBef>
              <a:spcAft>
                <a:spcPts val="1000"/>
              </a:spcAft>
              <a:buClr>
                <a:schemeClr val="accent1"/>
              </a:buClr>
            </a:pPr>
            <a:r>
              <a:rPr lang="en-US" sz="2800" dirty="0">
                <a:latin typeface="Calibri"/>
                <a:ea typeface="Calibri"/>
                <a:cs typeface="Times New Roman"/>
              </a:rPr>
              <a:t>Simply put, traumatic events are beyond a person’s control</a:t>
            </a:r>
          </a:p>
          <a:p>
            <a:endParaRPr lang="en-US" dirty="0"/>
          </a:p>
        </p:txBody>
      </p:sp>
    </p:spTree>
    <p:extLst>
      <p:ext uri="{BB962C8B-B14F-4D97-AF65-F5344CB8AC3E}">
        <p14:creationId xmlns:p14="http://schemas.microsoft.com/office/powerpoint/2010/main" val="35532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869" y="304800"/>
            <a:ext cx="4191000" cy="6247864"/>
          </a:xfrm>
          <a:prstGeom prst="rect">
            <a:avLst/>
          </a:prstGeom>
          <a:solidFill>
            <a:schemeClr val="bg1"/>
          </a:solidFill>
        </p:spPr>
        <p:txBody>
          <a:bodyPr wrap="square" rtlCol="0">
            <a:spAutoFit/>
          </a:bodyPr>
          <a:lstStyle/>
          <a:p>
            <a:r>
              <a:rPr lang="en-US" sz="4000" dirty="0" smtClean="0"/>
              <a:t>“Rather</a:t>
            </a:r>
            <a:r>
              <a:rPr lang="en-US" sz="4000" dirty="0"/>
              <a:t>, regardless of their primary mission, their commitment is to provide services in a manner that is welcoming and appropriate to the special needs of those affected by trauma.”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762000"/>
            <a:ext cx="3748976"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972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7" t="1202" r="2012" b="1215"/>
          <a:stretch/>
        </p:blipFill>
        <p:spPr bwMode="auto">
          <a:xfrm>
            <a:off x="1477926" y="202018"/>
            <a:ext cx="6539023" cy="637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854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Triggers, Mindfulness and Grounding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1250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p:spPr>
        <p:txBody>
          <a:bodyPr/>
          <a:lstStyle/>
          <a:p>
            <a:r>
              <a:rPr lang="en-US" dirty="0" smtClean="0"/>
              <a:t>External </a:t>
            </a:r>
            <a:r>
              <a:rPr lang="en-US" dirty="0" smtClean="0"/>
              <a:t>Stressors</a:t>
            </a:r>
            <a:endParaRPr lang="en-US" dirty="0"/>
          </a:p>
        </p:txBody>
      </p:sp>
      <p:sp>
        <p:nvSpPr>
          <p:cNvPr id="5" name="Content Placeholder 4"/>
          <p:cNvSpPr>
            <a:spLocks noGrp="1"/>
          </p:cNvSpPr>
          <p:nvPr>
            <p:ph sz="quarter" idx="1"/>
          </p:nvPr>
        </p:nvSpPr>
        <p:spPr>
          <a:solidFill>
            <a:schemeClr val="bg1"/>
          </a:solidFill>
        </p:spPr>
        <p:txBody>
          <a:bodyPr>
            <a:normAutofit fontScale="92500" lnSpcReduction="10000"/>
          </a:bodyPr>
          <a:lstStyle/>
          <a:p>
            <a:pPr lvl="0"/>
            <a:r>
              <a:rPr lang="en-US" dirty="0"/>
              <a:t>S</a:t>
            </a:r>
            <a:r>
              <a:rPr lang="en-US" dirty="0" smtClean="0"/>
              <a:t>ights</a:t>
            </a:r>
            <a:r>
              <a:rPr lang="en-US" dirty="0"/>
              <a:t>, sounds, smells, touches, people, tasks, locations, dates, or situations associated with the </a:t>
            </a:r>
            <a:r>
              <a:rPr lang="en-US" dirty="0" smtClean="0"/>
              <a:t>trauma</a:t>
            </a:r>
          </a:p>
          <a:p>
            <a:pPr marL="0" lvl="0" indent="0">
              <a:buNone/>
            </a:pPr>
            <a:endParaRPr lang="en-US" sz="1200" dirty="0"/>
          </a:p>
          <a:p>
            <a:pPr lvl="0"/>
            <a:r>
              <a:rPr lang="en-US" dirty="0"/>
              <a:t>D</a:t>
            </a:r>
            <a:r>
              <a:rPr lang="en-US" dirty="0" smtClean="0"/>
              <a:t>iscussions </a:t>
            </a:r>
            <a:r>
              <a:rPr lang="en-US" dirty="0"/>
              <a:t>and media coverage about </a:t>
            </a:r>
            <a:r>
              <a:rPr lang="en-US" dirty="0" smtClean="0"/>
              <a:t>trauma</a:t>
            </a:r>
          </a:p>
          <a:p>
            <a:pPr marL="0" lvl="0" indent="0">
              <a:buNone/>
            </a:pPr>
            <a:endParaRPr lang="en-US" sz="1200" dirty="0"/>
          </a:p>
          <a:p>
            <a:pPr lvl="0"/>
            <a:r>
              <a:rPr lang="en-US" dirty="0"/>
              <a:t>F</a:t>
            </a:r>
            <a:r>
              <a:rPr lang="en-US" dirty="0" smtClean="0"/>
              <a:t>amily </a:t>
            </a:r>
            <a:r>
              <a:rPr lang="en-US" dirty="0"/>
              <a:t>and work </a:t>
            </a:r>
            <a:r>
              <a:rPr lang="en-US" dirty="0" smtClean="0"/>
              <a:t>pressures</a:t>
            </a:r>
          </a:p>
          <a:p>
            <a:pPr marL="0" lvl="0" indent="0">
              <a:buNone/>
            </a:pPr>
            <a:endParaRPr lang="en-US" sz="1200" dirty="0"/>
          </a:p>
          <a:p>
            <a:pPr lvl="0"/>
            <a:r>
              <a:rPr lang="en-US" dirty="0"/>
              <a:t>N</a:t>
            </a:r>
            <a:r>
              <a:rPr lang="en-US" dirty="0" smtClean="0"/>
              <a:t>egative </a:t>
            </a:r>
            <a:r>
              <a:rPr lang="en-US" dirty="0"/>
              <a:t>local, national or international </a:t>
            </a:r>
            <a:r>
              <a:rPr lang="en-US" dirty="0" smtClean="0"/>
              <a:t>events</a:t>
            </a:r>
          </a:p>
          <a:p>
            <a:pPr marL="0" lvl="0" indent="0">
              <a:buNone/>
            </a:pPr>
            <a:endParaRPr lang="en-US" sz="1200" dirty="0"/>
          </a:p>
          <a:p>
            <a:pPr lvl="0"/>
            <a:r>
              <a:rPr lang="en-US" dirty="0"/>
              <a:t>L</a:t>
            </a:r>
            <a:r>
              <a:rPr lang="en-US" dirty="0" smtClean="0"/>
              <a:t>ife transitions</a:t>
            </a:r>
          </a:p>
          <a:p>
            <a:pPr marL="0" lvl="0" indent="0">
              <a:buNone/>
            </a:pPr>
            <a:endParaRPr lang="en-US" sz="1300" dirty="0"/>
          </a:p>
          <a:p>
            <a:pPr lvl="0"/>
            <a:r>
              <a:rPr lang="en-US" dirty="0"/>
              <a:t>P</a:t>
            </a:r>
            <a:r>
              <a:rPr lang="en-US" dirty="0" smtClean="0"/>
              <a:t>hysical </a:t>
            </a:r>
            <a:r>
              <a:rPr lang="en-US" dirty="0"/>
              <a:t>confinement (traffic jams, medical appointments, social events</a:t>
            </a:r>
          </a:p>
          <a:p>
            <a:endParaRPr lang="en-US" dirty="0"/>
          </a:p>
        </p:txBody>
      </p:sp>
    </p:spTree>
    <p:extLst>
      <p:ext uri="{BB962C8B-B14F-4D97-AF65-F5344CB8AC3E}">
        <p14:creationId xmlns:p14="http://schemas.microsoft.com/office/powerpoint/2010/main" val="3643308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p:spPr>
        <p:txBody>
          <a:bodyPr/>
          <a:lstStyle/>
          <a:p>
            <a:r>
              <a:rPr lang="en-US" dirty="0" smtClean="0"/>
              <a:t>Internal </a:t>
            </a:r>
            <a:r>
              <a:rPr lang="en-US" dirty="0" smtClean="0"/>
              <a:t>Stressors</a:t>
            </a:r>
            <a:endParaRPr lang="en-US" dirty="0"/>
          </a:p>
        </p:txBody>
      </p:sp>
      <p:sp>
        <p:nvSpPr>
          <p:cNvPr id="5" name="Content Placeholder 4"/>
          <p:cNvSpPr>
            <a:spLocks noGrp="1"/>
          </p:cNvSpPr>
          <p:nvPr>
            <p:ph sz="quarter" idx="1"/>
          </p:nvPr>
        </p:nvSpPr>
        <p:spPr>
          <a:solidFill>
            <a:schemeClr val="bg1"/>
          </a:solidFill>
        </p:spPr>
        <p:txBody>
          <a:bodyPr>
            <a:normAutofit/>
          </a:bodyPr>
          <a:lstStyle/>
          <a:p>
            <a:pPr marL="0" lvl="0" indent="0">
              <a:buNone/>
            </a:pPr>
            <a:r>
              <a:rPr lang="en-US" dirty="0" smtClean="0"/>
              <a:t>Any </a:t>
            </a:r>
            <a:r>
              <a:rPr lang="en-US" dirty="0"/>
              <a:t>physical or emotional conditions similar to those experienced during the trauma, particularly</a:t>
            </a:r>
            <a:r>
              <a:rPr lang="en-US" dirty="0" smtClean="0"/>
              <a:t>:</a:t>
            </a:r>
          </a:p>
          <a:p>
            <a:pPr marL="0" lvl="0" indent="0">
              <a:buNone/>
            </a:pPr>
            <a:endParaRPr lang="en-US" sz="1200" dirty="0"/>
          </a:p>
          <a:p>
            <a:pPr lvl="0"/>
            <a:r>
              <a:rPr lang="en-US" dirty="0"/>
              <a:t>physical </a:t>
            </a:r>
            <a:r>
              <a:rPr lang="en-US" dirty="0" smtClean="0"/>
              <a:t>discomfort</a:t>
            </a:r>
          </a:p>
          <a:p>
            <a:pPr marL="0" lvl="0" indent="0">
              <a:buNone/>
            </a:pPr>
            <a:endParaRPr lang="en-US" sz="1200" dirty="0" smtClean="0"/>
          </a:p>
          <a:p>
            <a:pPr lvl="0"/>
            <a:r>
              <a:rPr lang="en-US" dirty="0" smtClean="0"/>
              <a:t>strong emotions</a:t>
            </a:r>
          </a:p>
          <a:p>
            <a:pPr marL="0" lvl="0" indent="0">
              <a:buNone/>
            </a:pPr>
            <a:endParaRPr lang="en-US" sz="1200" dirty="0"/>
          </a:p>
          <a:p>
            <a:pPr lvl="0"/>
            <a:r>
              <a:rPr lang="en-US" dirty="0"/>
              <a:t>feelings towards friends, caregivers or partners</a:t>
            </a:r>
          </a:p>
          <a:p>
            <a:endParaRPr lang="en-US" dirty="0"/>
          </a:p>
        </p:txBody>
      </p:sp>
    </p:spTree>
    <p:extLst>
      <p:ext uri="{BB962C8B-B14F-4D97-AF65-F5344CB8AC3E}">
        <p14:creationId xmlns:p14="http://schemas.microsoft.com/office/powerpoint/2010/main" val="3287895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Trigger Management</a:t>
            </a:r>
            <a:endParaRPr lang="en-US" dirty="0"/>
          </a:p>
        </p:txBody>
      </p:sp>
      <p:sp>
        <p:nvSpPr>
          <p:cNvPr id="3" name="Content Placeholder 2"/>
          <p:cNvSpPr>
            <a:spLocks noGrp="1"/>
          </p:cNvSpPr>
          <p:nvPr>
            <p:ph sz="quarter" idx="1"/>
          </p:nvPr>
        </p:nvSpPr>
        <p:spPr>
          <a:solidFill>
            <a:schemeClr val="bg1"/>
          </a:solidFill>
        </p:spPr>
        <p:txBody>
          <a:bodyPr/>
          <a:lstStyle/>
          <a:p>
            <a:pPr marL="0" indent="0">
              <a:buNone/>
            </a:pPr>
            <a:r>
              <a:rPr lang="en-US" u="sng" dirty="0"/>
              <a:t>STEP ONE: Identify the triggers.</a:t>
            </a:r>
            <a:endParaRPr lang="en-US" dirty="0"/>
          </a:p>
          <a:p>
            <a:r>
              <a:rPr lang="en-US" dirty="0"/>
              <a:t>Which people, places, things touches, tasks, dates, emotions, physical conditions or situations seem to increase your PTSD symptoms? List as many triggers as you wish.</a:t>
            </a:r>
          </a:p>
          <a:p>
            <a:endParaRPr lang="en-US" dirty="0"/>
          </a:p>
        </p:txBody>
      </p:sp>
    </p:spTree>
    <p:extLst>
      <p:ext uri="{BB962C8B-B14F-4D97-AF65-F5344CB8AC3E}">
        <p14:creationId xmlns:p14="http://schemas.microsoft.com/office/powerpoint/2010/main" val="2279098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Trigger Management (cont.’d)</a:t>
            </a:r>
            <a:endParaRPr lang="en-US" dirty="0"/>
          </a:p>
        </p:txBody>
      </p:sp>
      <p:sp>
        <p:nvSpPr>
          <p:cNvPr id="3" name="Content Placeholder 2"/>
          <p:cNvSpPr>
            <a:spLocks noGrp="1"/>
          </p:cNvSpPr>
          <p:nvPr>
            <p:ph sz="quarter" idx="1"/>
          </p:nvPr>
        </p:nvSpPr>
        <p:spPr>
          <a:solidFill>
            <a:schemeClr val="bg1"/>
          </a:solidFill>
        </p:spPr>
        <p:txBody>
          <a:bodyPr/>
          <a:lstStyle/>
          <a:p>
            <a:pPr marL="0" indent="0">
              <a:buNone/>
            </a:pPr>
            <a:r>
              <a:rPr lang="en-US" u="sng" dirty="0"/>
              <a:t>STEP TWO: Raise awareness of trigger reactions.</a:t>
            </a:r>
            <a:endParaRPr lang="en-US" dirty="0"/>
          </a:p>
          <a:p>
            <a:r>
              <a:rPr lang="en-US" dirty="0"/>
              <a:t>How do you tend to react to each specific trigger you listed in Step One? Which particular symptoms does this trigger tend to bring forth? Do you become more anxious or more shut down – or do you cycle between the two?</a:t>
            </a:r>
          </a:p>
          <a:p>
            <a:endParaRPr lang="en-US" dirty="0"/>
          </a:p>
        </p:txBody>
      </p:sp>
    </p:spTree>
    <p:extLst>
      <p:ext uri="{BB962C8B-B14F-4D97-AF65-F5344CB8AC3E}">
        <p14:creationId xmlns:p14="http://schemas.microsoft.com/office/powerpoint/2010/main" val="3993267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Trigger Management (cont.’d)</a:t>
            </a:r>
            <a:endParaRPr lang="en-US" dirty="0"/>
          </a:p>
        </p:txBody>
      </p:sp>
      <p:sp>
        <p:nvSpPr>
          <p:cNvPr id="3" name="Content Placeholder 2"/>
          <p:cNvSpPr>
            <a:spLocks noGrp="1"/>
          </p:cNvSpPr>
          <p:nvPr>
            <p:ph sz="quarter" idx="1"/>
          </p:nvPr>
        </p:nvSpPr>
        <p:spPr>
          <a:xfrm>
            <a:off x="914400" y="1447800"/>
            <a:ext cx="7772400" cy="5029200"/>
          </a:xfrm>
          <a:solidFill>
            <a:schemeClr val="bg1"/>
          </a:solidFill>
        </p:spPr>
        <p:txBody>
          <a:bodyPr>
            <a:normAutofit lnSpcReduction="10000"/>
          </a:bodyPr>
          <a:lstStyle/>
          <a:p>
            <a:pPr marL="0" indent="0">
              <a:buNone/>
            </a:pPr>
            <a:r>
              <a:rPr lang="en-US" u="sng" dirty="0"/>
              <a:t>STEP THREE: Brainstorm safe and helpful approaches to trigger reactions.</a:t>
            </a:r>
            <a:endParaRPr lang="en-US" dirty="0"/>
          </a:p>
          <a:p>
            <a:r>
              <a:rPr lang="en-US" dirty="0"/>
              <a:t>List all the safe ways you have tried or could imagine trying to manage your trigger reactions that were helpful. Include any safe action you took, even if it only helped a little while or a small amount. Possibilities could include psychological strategies or could include seemingly minor things such as drinking a glass of juice, sitting in a favorite room, journaling, or saying a short prayer like the Serenity Prayer</a:t>
            </a:r>
            <a:r>
              <a:rPr lang="en-US" dirty="0" smtClean="0"/>
              <a:t>.</a:t>
            </a:r>
          </a:p>
          <a:p>
            <a:pPr marL="0" indent="0">
              <a:buNone/>
            </a:pPr>
            <a:r>
              <a:rPr lang="en-US" dirty="0" smtClean="0"/>
              <a:t> </a:t>
            </a:r>
            <a:endParaRPr lang="en-US" dirty="0"/>
          </a:p>
          <a:p>
            <a:r>
              <a:rPr lang="en-US" dirty="0"/>
              <a:t>Also list safe and helpful things that others have done, even if they only helped a little.</a:t>
            </a:r>
          </a:p>
          <a:p>
            <a:endParaRPr lang="en-US" dirty="0"/>
          </a:p>
        </p:txBody>
      </p:sp>
    </p:spTree>
    <p:extLst>
      <p:ext uri="{BB962C8B-B14F-4D97-AF65-F5344CB8AC3E}">
        <p14:creationId xmlns:p14="http://schemas.microsoft.com/office/powerpoint/2010/main" val="2377260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lstStyle/>
          <a:p>
            <a:r>
              <a:rPr lang="en-US" dirty="0" smtClean="0"/>
              <a:t>Asking About Traumatic Experiences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3821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0387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535305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105400"/>
            <a:ext cx="4991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48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09600"/>
            <a:ext cx="7467600" cy="3785652"/>
          </a:xfrm>
          <a:prstGeom prst="rect">
            <a:avLst/>
          </a:prstGeom>
          <a:solidFill>
            <a:schemeClr val="bg1"/>
          </a:solidFill>
        </p:spPr>
        <p:txBody>
          <a:bodyPr wrap="square" rtlCol="0">
            <a:spAutoFit/>
          </a:bodyPr>
          <a:lstStyle/>
          <a:p>
            <a:r>
              <a:rPr lang="en-US" sz="4000" dirty="0" smtClean="0"/>
              <a:t>Trauma is when we have encountered an out of control, frightening experience that has disconnected us from all sense of resourcefulness or safety or coping or love.</a:t>
            </a:r>
          </a:p>
          <a:p>
            <a:pPr algn="r"/>
            <a:r>
              <a:rPr lang="en-US" sz="4000" dirty="0" smtClean="0"/>
              <a:t>- Tara Brach</a:t>
            </a:r>
            <a:endParaRPr lang="en-US" sz="4000" dirty="0"/>
          </a:p>
        </p:txBody>
      </p:sp>
    </p:spTree>
    <p:extLst>
      <p:ext uri="{BB962C8B-B14F-4D97-AF65-F5344CB8AC3E}">
        <p14:creationId xmlns:p14="http://schemas.microsoft.com/office/powerpoint/2010/main" val="288877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2906"/>
            <a:ext cx="508635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57400"/>
            <a:ext cx="56769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1816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0"/>
            <a:ext cx="57054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974" y="4419600"/>
            <a:ext cx="51911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48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7" y="63795"/>
            <a:ext cx="54673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82" y="2054520"/>
            <a:ext cx="55530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571999"/>
            <a:ext cx="51816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90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8195"/>
                                        </p:tgtEl>
                                      </p:cBhvr>
                                    </p:animEffect>
                                    <p:set>
                                      <p:cBhvr>
                                        <p:cTn id="13" dur="1" fill="hold">
                                          <p:stCondLst>
                                            <p:cond delay="499"/>
                                          </p:stCondLst>
                                        </p:cTn>
                                        <p:tgtEl>
                                          <p:spTgt spid="8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8" y="51058"/>
            <a:ext cx="521017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63" y="2438400"/>
            <a:ext cx="5270256" cy="418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334429"/>
            <a:ext cx="53625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3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9219"/>
                                        </p:tgtEl>
                                      </p:cBhvr>
                                    </p:animEffect>
                                    <p:set>
                                      <p:cBhvr>
                                        <p:cTn id="13" dur="1" fill="hold">
                                          <p:stCondLst>
                                            <p:cond delay="499"/>
                                          </p:stCondLst>
                                        </p:cTn>
                                        <p:tgtEl>
                                          <p:spTgt spid="9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2" r="6368"/>
          <a:stretch/>
        </p:blipFill>
        <p:spPr bwMode="auto">
          <a:xfrm>
            <a:off x="381000" y="762000"/>
            <a:ext cx="8516679" cy="427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3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838200"/>
            <a:ext cx="80899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636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FF00"/>
          </a:solidFill>
        </p:spPr>
        <p:txBody>
          <a:bodyPr/>
          <a:lstStyle/>
          <a:p>
            <a:r>
              <a:rPr lang="en-US" dirty="0" smtClean="0"/>
              <a:t>The PTSD Triad</a:t>
            </a:r>
            <a:endParaRPr lang="en-US" dirty="0"/>
          </a:p>
        </p:txBody>
      </p:sp>
      <p:sp>
        <p:nvSpPr>
          <p:cNvPr id="8" name="Content Placeholder 7"/>
          <p:cNvSpPr>
            <a:spLocks noGrp="1"/>
          </p:cNvSpPr>
          <p:nvPr>
            <p:ph sz="quarter" idx="1"/>
          </p:nvPr>
        </p:nvSpPr>
        <p:spPr>
          <a:xfrm>
            <a:off x="914400" y="1447800"/>
            <a:ext cx="7772400" cy="5105400"/>
          </a:xfrm>
          <a:solidFill>
            <a:schemeClr val="bg1"/>
          </a:solidFill>
        </p:spPr>
        <p:txBody>
          <a:bodyPr>
            <a:normAutofit lnSpcReduction="10000"/>
          </a:bodyPr>
          <a:lstStyle/>
          <a:p>
            <a:pPr marL="0" marR="0">
              <a:lnSpc>
                <a:spcPct val="115000"/>
              </a:lnSpc>
              <a:spcBef>
                <a:spcPts val="0"/>
              </a:spcBef>
              <a:spcAft>
                <a:spcPts val="1000"/>
              </a:spcAft>
            </a:pPr>
            <a:r>
              <a:rPr lang="en-CA" sz="2800" dirty="0">
                <a:latin typeface="Calibri"/>
                <a:ea typeface="Calibri"/>
                <a:cs typeface="Times New Roman"/>
              </a:rPr>
              <a:t>An individual with PTSD alternates between</a:t>
            </a:r>
            <a:r>
              <a:rPr lang="en-CA" sz="2800" dirty="0" smtClean="0">
                <a:latin typeface="Calibri"/>
                <a:ea typeface="Calibri"/>
                <a:cs typeface="Times New Roman"/>
              </a:rPr>
              <a:t>:</a:t>
            </a:r>
          </a:p>
          <a:p>
            <a:pPr marL="0" marR="0" indent="0">
              <a:lnSpc>
                <a:spcPct val="115000"/>
              </a:lnSpc>
              <a:spcBef>
                <a:spcPts val="0"/>
              </a:spcBef>
              <a:spcAft>
                <a:spcPts val="1000"/>
              </a:spcAft>
              <a:buNone/>
            </a:pPr>
            <a:endParaRPr lang="en-US" sz="800" dirty="0">
              <a:latin typeface="Calibri"/>
              <a:ea typeface="Calibri"/>
              <a:cs typeface="Times New Roman"/>
            </a:endParaRPr>
          </a:p>
          <a:p>
            <a:pPr marL="342900" marR="0" lvl="0" indent="-342900">
              <a:lnSpc>
                <a:spcPct val="115000"/>
              </a:lnSpc>
              <a:spcBef>
                <a:spcPts val="0"/>
              </a:spcBef>
              <a:spcAft>
                <a:spcPts val="0"/>
              </a:spcAft>
              <a:buFont typeface="Times New Roman"/>
              <a:buChar char="•"/>
              <a:tabLst>
                <a:tab pos="457200" algn="l"/>
              </a:tabLst>
            </a:pPr>
            <a:r>
              <a:rPr lang="en-CA" sz="2800" b="1" dirty="0" smtClean="0">
                <a:latin typeface="Calibri"/>
                <a:ea typeface="Calibri"/>
                <a:cs typeface="Times New Roman"/>
              </a:rPr>
              <a:t>Reliving the trauma</a:t>
            </a:r>
            <a:r>
              <a:rPr lang="en-CA" sz="2800" dirty="0" smtClean="0">
                <a:latin typeface="Calibri"/>
                <a:ea typeface="Calibri"/>
                <a:cs typeface="Times New Roman"/>
              </a:rPr>
              <a:t>; and,</a:t>
            </a:r>
          </a:p>
          <a:p>
            <a:pPr marL="0" marR="0" lvl="0" indent="0">
              <a:lnSpc>
                <a:spcPct val="115000"/>
              </a:lnSpc>
              <a:spcBef>
                <a:spcPts val="0"/>
              </a:spcBef>
              <a:spcAft>
                <a:spcPts val="0"/>
              </a:spcAft>
              <a:buNone/>
              <a:tabLst>
                <a:tab pos="457200" algn="l"/>
              </a:tabLst>
            </a:pPr>
            <a:endParaRPr lang="en-US" sz="2800" dirty="0">
              <a:latin typeface="Calibri"/>
              <a:ea typeface="Calibri"/>
              <a:cs typeface="Times New Roman"/>
            </a:endParaRPr>
          </a:p>
          <a:p>
            <a:pPr marL="342900" marR="0" lvl="0" indent="-342900">
              <a:lnSpc>
                <a:spcPct val="115000"/>
              </a:lnSpc>
              <a:spcBef>
                <a:spcPts val="0"/>
              </a:spcBef>
              <a:spcAft>
                <a:spcPts val="1000"/>
              </a:spcAft>
              <a:buFont typeface="Times New Roman"/>
              <a:buChar char="•"/>
              <a:tabLst>
                <a:tab pos="457200" algn="l"/>
              </a:tabLst>
            </a:pPr>
            <a:r>
              <a:rPr lang="en-CA" sz="2800" b="1" dirty="0" smtClean="0">
                <a:latin typeface="Calibri"/>
                <a:ea typeface="Calibri"/>
                <a:cs typeface="Times New Roman"/>
              </a:rPr>
              <a:t>Avoiding reminders </a:t>
            </a:r>
            <a:r>
              <a:rPr lang="en-CA" sz="2800" dirty="0" smtClean="0">
                <a:latin typeface="Calibri"/>
                <a:ea typeface="Calibri"/>
                <a:cs typeface="Times New Roman"/>
              </a:rPr>
              <a:t>of the trauma;</a:t>
            </a:r>
          </a:p>
          <a:p>
            <a:pPr marL="342900" marR="0" lvl="0" indent="-342900">
              <a:lnSpc>
                <a:spcPct val="115000"/>
              </a:lnSpc>
              <a:spcBef>
                <a:spcPts val="0"/>
              </a:spcBef>
              <a:spcAft>
                <a:spcPts val="1000"/>
              </a:spcAft>
              <a:buFont typeface="Times New Roman"/>
              <a:buChar char="•"/>
              <a:tabLst>
                <a:tab pos="457200" algn="l"/>
              </a:tabLst>
            </a:pPr>
            <a:endParaRPr lang="en-US" sz="2800" dirty="0">
              <a:latin typeface="Calibri"/>
              <a:ea typeface="Calibri"/>
              <a:cs typeface="Times New Roman"/>
            </a:endParaRPr>
          </a:p>
          <a:p>
            <a:pPr marL="0" marR="0">
              <a:lnSpc>
                <a:spcPct val="115000"/>
              </a:lnSpc>
              <a:spcBef>
                <a:spcPts val="0"/>
              </a:spcBef>
              <a:spcAft>
                <a:spcPts val="1000"/>
              </a:spcAft>
            </a:pPr>
            <a:r>
              <a:rPr lang="en-CA" sz="2800" dirty="0">
                <a:latin typeface="Calibri"/>
                <a:ea typeface="Calibri"/>
                <a:cs typeface="Times New Roman"/>
              </a:rPr>
              <a:t>Additionally, while this alternating is going on, the person also has symptoms of </a:t>
            </a:r>
            <a:r>
              <a:rPr lang="en-CA" sz="2800" b="1" u="sng" dirty="0">
                <a:latin typeface="Calibri"/>
                <a:ea typeface="Calibri"/>
                <a:cs typeface="Times New Roman"/>
              </a:rPr>
              <a:t>hyperarousal</a:t>
            </a:r>
            <a:r>
              <a:rPr lang="en-CA" sz="2800" dirty="0">
                <a:latin typeface="Calibri"/>
                <a:ea typeface="Calibri"/>
                <a:cs typeface="Times New Roman"/>
              </a:rPr>
              <a:t> within their bodies</a:t>
            </a:r>
            <a:r>
              <a:rPr lang="en-US" sz="2800" dirty="0">
                <a:latin typeface="Calibri"/>
                <a:ea typeface="Calibri"/>
                <a:cs typeface="Times New Roman"/>
              </a:rPr>
              <a:t> - t</a:t>
            </a:r>
            <a:r>
              <a:rPr lang="en-CA" sz="2800" dirty="0">
                <a:latin typeface="Calibri"/>
                <a:ea typeface="Calibri"/>
                <a:cs typeface="Times New Roman"/>
              </a:rPr>
              <a:t>hat is, their bodies are constantly in “fight-flight-or-freeze” mode. </a:t>
            </a:r>
            <a:endParaRPr lang="en-US" sz="2800" dirty="0">
              <a:latin typeface="Calibri"/>
              <a:ea typeface="Calibri"/>
              <a:cs typeface="Times New Roman"/>
            </a:endParaRPr>
          </a:p>
          <a:p>
            <a:endParaRPr lang="en-US" dirty="0"/>
          </a:p>
        </p:txBody>
      </p:sp>
    </p:spTree>
    <p:extLst>
      <p:ext uri="{BB962C8B-B14F-4D97-AF65-F5344CB8AC3E}">
        <p14:creationId xmlns:p14="http://schemas.microsoft.com/office/powerpoint/2010/main" val="173514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(1) Reliving The Trauma</a:t>
            </a:r>
            <a:endParaRPr lang="en-US" dirty="0"/>
          </a:p>
        </p:txBody>
      </p:sp>
      <p:sp>
        <p:nvSpPr>
          <p:cNvPr id="3" name="Content Placeholder 2"/>
          <p:cNvSpPr>
            <a:spLocks noGrp="1"/>
          </p:cNvSpPr>
          <p:nvPr>
            <p:ph sz="quarter" idx="1"/>
          </p:nvPr>
        </p:nvSpPr>
        <p:spPr>
          <a:xfrm>
            <a:off x="914400" y="1447800"/>
            <a:ext cx="7772400" cy="4953000"/>
          </a:xfrm>
          <a:solidFill>
            <a:schemeClr val="bg1"/>
          </a:solidFill>
        </p:spPr>
        <p:txBody>
          <a:bodyPr>
            <a:normAutofit/>
          </a:bodyPr>
          <a:lstStyle/>
          <a:p>
            <a:r>
              <a:rPr lang="en-US" dirty="0" smtClean="0"/>
              <a:t>Recurrent or intrusive thoughts, images or memories of the event</a:t>
            </a:r>
          </a:p>
          <a:p>
            <a:r>
              <a:rPr lang="en-US" dirty="0" smtClean="0"/>
              <a:t>Nightmares or distressing dreams in which the trauma re-emerges</a:t>
            </a:r>
          </a:p>
          <a:p>
            <a:r>
              <a:rPr lang="en-US" dirty="0" smtClean="0"/>
              <a:t>Flashbacks, illusions or hallucinations. These images might cause the person to act or feel as if the traumatic event was still occurring, giving her a sense of reliving the experience.</a:t>
            </a:r>
          </a:p>
          <a:p>
            <a:r>
              <a:rPr lang="en-US" dirty="0" smtClean="0"/>
              <a:t>Mental or emotional anguish when something happens to trigger a recollection of some aspect of the event</a:t>
            </a:r>
          </a:p>
          <a:p>
            <a:r>
              <a:rPr lang="en-US" dirty="0" smtClean="0"/>
              <a:t>Physical reactions when something triggers a memory of the trauma.</a:t>
            </a:r>
            <a:endParaRPr lang="en-US" dirty="0"/>
          </a:p>
        </p:txBody>
      </p:sp>
    </p:spTree>
    <p:extLst>
      <p:ext uri="{BB962C8B-B14F-4D97-AF65-F5344CB8AC3E}">
        <p14:creationId xmlns:p14="http://schemas.microsoft.com/office/powerpoint/2010/main" val="450554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(2) Avoidance and Numbing</a:t>
            </a:r>
            <a:endParaRPr lang="en-US" dirty="0"/>
          </a:p>
        </p:txBody>
      </p:sp>
      <p:sp>
        <p:nvSpPr>
          <p:cNvPr id="3" name="Content Placeholder 2"/>
          <p:cNvSpPr>
            <a:spLocks noGrp="1"/>
          </p:cNvSpPr>
          <p:nvPr>
            <p:ph sz="quarter" idx="1"/>
          </p:nvPr>
        </p:nvSpPr>
        <p:spPr>
          <a:xfrm>
            <a:off x="914400" y="1447800"/>
            <a:ext cx="7772400" cy="5181600"/>
          </a:xfrm>
          <a:solidFill>
            <a:schemeClr val="bg1"/>
          </a:solidFill>
        </p:spPr>
        <p:txBody>
          <a:bodyPr>
            <a:normAutofit fontScale="92500"/>
          </a:bodyPr>
          <a:lstStyle/>
          <a:p>
            <a:r>
              <a:rPr lang="en-US" dirty="0" smtClean="0"/>
              <a:t>An effort to avoid thoughts, feelings or conversations associated with the trauma</a:t>
            </a:r>
          </a:p>
          <a:p>
            <a:r>
              <a:rPr lang="en-US" dirty="0" smtClean="0"/>
              <a:t>An effort to avoid activities, people or places that bring the trauma to mind</a:t>
            </a:r>
          </a:p>
          <a:p>
            <a:r>
              <a:rPr lang="en-US" dirty="0" smtClean="0"/>
              <a:t>An inability to remember an important aspect of the trauma</a:t>
            </a:r>
          </a:p>
          <a:p>
            <a:r>
              <a:rPr lang="en-US" dirty="0" smtClean="0"/>
              <a:t>A noticeable disinterest in doing things that were enjoyable before the traumatic experience</a:t>
            </a:r>
            <a:endParaRPr lang="en-US" dirty="0"/>
          </a:p>
          <a:p>
            <a:r>
              <a:rPr lang="en-US" dirty="0" smtClean="0"/>
              <a:t>A feeling of detachment or estrangement from others</a:t>
            </a:r>
          </a:p>
          <a:p>
            <a:r>
              <a:rPr lang="en-US" dirty="0" smtClean="0"/>
              <a:t>Difficulty having or showing loving feelings or being intimate or sexual</a:t>
            </a:r>
          </a:p>
          <a:p>
            <a:r>
              <a:rPr lang="en-US" dirty="0" smtClean="0"/>
              <a:t>A sense of a foreshortened future in which the person doesn’t expect to have a career, marriage, children or a normal life span</a:t>
            </a:r>
          </a:p>
        </p:txBody>
      </p:sp>
    </p:spTree>
    <p:extLst>
      <p:ext uri="{BB962C8B-B14F-4D97-AF65-F5344CB8AC3E}">
        <p14:creationId xmlns:p14="http://schemas.microsoft.com/office/powerpoint/2010/main" val="3334547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(3) Hyperarousal</a:t>
            </a:r>
            <a:endParaRPr lang="en-US" dirty="0"/>
          </a:p>
        </p:txBody>
      </p:sp>
      <p:sp>
        <p:nvSpPr>
          <p:cNvPr id="3" name="Content Placeholder 2"/>
          <p:cNvSpPr>
            <a:spLocks noGrp="1"/>
          </p:cNvSpPr>
          <p:nvPr>
            <p:ph sz="quarter" idx="1"/>
          </p:nvPr>
        </p:nvSpPr>
        <p:spPr>
          <a:xfrm>
            <a:off x="914400" y="1447800"/>
            <a:ext cx="7772400" cy="5181600"/>
          </a:xfrm>
          <a:solidFill>
            <a:schemeClr val="bg1"/>
          </a:solidFill>
        </p:spPr>
        <p:txBody>
          <a:bodyPr>
            <a:normAutofit/>
          </a:bodyPr>
          <a:lstStyle/>
          <a:p>
            <a:r>
              <a:rPr lang="en-US" dirty="0" smtClean="0"/>
              <a:t>Difficulty falling or staying asleep</a:t>
            </a:r>
          </a:p>
          <a:p>
            <a:r>
              <a:rPr lang="en-US" dirty="0" smtClean="0"/>
              <a:t>Irritability or outbursts of anger</a:t>
            </a:r>
          </a:p>
          <a:p>
            <a:r>
              <a:rPr lang="en-US" dirty="0" smtClean="0"/>
              <a:t>Difficulty concentrating on or completing tasks</a:t>
            </a:r>
          </a:p>
          <a:p>
            <a:r>
              <a:rPr lang="en-US" dirty="0" smtClean="0"/>
              <a:t>Hypervigilance (which is an extreme sense of caution that may sometimes resemble paranoia)</a:t>
            </a:r>
          </a:p>
          <a:p>
            <a:r>
              <a:rPr lang="en-US" dirty="0" smtClean="0"/>
              <a:t>Exaggerated startle response</a:t>
            </a:r>
          </a:p>
        </p:txBody>
      </p:sp>
    </p:spTree>
    <p:extLst>
      <p:ext uri="{BB962C8B-B14F-4D97-AF65-F5344CB8AC3E}">
        <p14:creationId xmlns:p14="http://schemas.microsoft.com/office/powerpoint/2010/main" val="15521395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57485</TotalTime>
  <Words>1215</Words>
  <Application>Microsoft Office PowerPoint</Application>
  <PresentationFormat>On-screen Show (4:3)</PresentationFormat>
  <Paragraphs>116</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Equity</vt:lpstr>
      <vt:lpstr>Trauma Centred Care</vt:lpstr>
      <vt:lpstr>Trauma Defined</vt:lpstr>
      <vt:lpstr>PowerPoint Presentation</vt:lpstr>
      <vt:lpstr>PowerPoint Presentation</vt:lpstr>
      <vt:lpstr>PowerPoint Presentation</vt:lpstr>
      <vt:lpstr>The PTSD Triad</vt:lpstr>
      <vt:lpstr>(1) Reliving The Trauma</vt:lpstr>
      <vt:lpstr>(2) Avoidance and Numbing</vt:lpstr>
      <vt:lpstr>(3) Hyperarousal</vt:lpstr>
      <vt:lpstr>Simple vs. Complex PTSD</vt:lpstr>
      <vt:lpstr>Responses to Repeated and Prolonged Abuse</vt:lpstr>
      <vt:lpstr>PTSD and Co-occurring Disorders</vt:lpstr>
      <vt:lpstr>PowerPoint Presentation</vt:lpstr>
      <vt:lpstr>PowerPoint Presentation</vt:lpstr>
      <vt:lpstr>PowerPoint Presentation</vt:lpstr>
      <vt:lpstr>PowerPoint Presentation</vt:lpstr>
      <vt:lpstr>PowerPoint Presentation</vt:lpstr>
      <vt:lpstr>Qualities Essential to Working with People Affected by Trauma</vt:lpstr>
      <vt:lpstr>PowerPoint Presentation</vt:lpstr>
      <vt:lpstr>PowerPoint Presentation</vt:lpstr>
      <vt:lpstr>PowerPoint Presentation</vt:lpstr>
      <vt:lpstr>Triggers, Mindfulness and Grounding</vt:lpstr>
      <vt:lpstr>External Stressors</vt:lpstr>
      <vt:lpstr>Internal Stressors</vt:lpstr>
      <vt:lpstr>Trigger Management</vt:lpstr>
      <vt:lpstr>Trigger Management (cont.’d)</vt:lpstr>
      <vt:lpstr>Trigger Management (cont.’d)</vt:lpstr>
      <vt:lpstr>Asking About Traumatic Experiences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Post-Traumatic Stress Disorder</dc:title>
  <dc:creator>David Clarke</dc:creator>
  <cp:lastModifiedBy>David Clarke</cp:lastModifiedBy>
  <cp:revision>92</cp:revision>
  <cp:lastPrinted>2016-11-24T17:50:17Z</cp:lastPrinted>
  <dcterms:created xsi:type="dcterms:W3CDTF">2016-05-11T12:10:15Z</dcterms:created>
  <dcterms:modified xsi:type="dcterms:W3CDTF">2018-07-11T12:17:37Z</dcterms:modified>
</cp:coreProperties>
</file>